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9" r:id="rId14"/>
    <p:sldId id="270" r:id="rId15"/>
    <p:sldId id="271" r:id="rId16"/>
    <p:sldId id="272" r:id="rId17"/>
    <p:sldId id="27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7BDCEF8-9372-4632-977B-B6BF1D946B11}" type="datetimeFigureOut">
              <a:rPr lang="en-US" smtClean="0"/>
              <a:t>9/15/2011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027E5-147A-455E-802D-8D132144DCA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BDCEF8-9372-4632-977B-B6BF1D946B11}" type="datetimeFigureOut">
              <a:rPr lang="en-US" smtClean="0"/>
              <a:t>9/15/2011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027E5-147A-455E-802D-8D132144DCA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BDCEF8-9372-4632-977B-B6BF1D946B11}" type="datetimeFigureOut">
              <a:rPr lang="en-US" smtClean="0"/>
              <a:t>9/15/2011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027E5-147A-455E-802D-8D132144DCA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BDCEF8-9372-4632-977B-B6BF1D946B11}" type="datetimeFigureOut">
              <a:rPr lang="en-US" smtClean="0"/>
              <a:t>9/15/2011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027E5-147A-455E-802D-8D132144DCA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BDCEF8-9372-4632-977B-B6BF1D946B11}" type="datetimeFigureOut">
              <a:rPr lang="en-US" smtClean="0"/>
              <a:t>9/15/2011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027E5-147A-455E-802D-8D132144DCA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7BDCEF8-9372-4632-977B-B6BF1D946B11}" type="datetimeFigureOut">
              <a:rPr lang="en-US" smtClean="0"/>
              <a:t>9/15/2011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E027E5-147A-455E-802D-8D132144DCA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7BDCEF8-9372-4632-977B-B6BF1D946B11}" type="datetimeFigureOut">
              <a:rPr lang="en-US" smtClean="0"/>
              <a:t>9/15/2011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E027E5-147A-455E-802D-8D132144DCA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7BDCEF8-9372-4632-977B-B6BF1D946B11}" type="datetimeFigureOut">
              <a:rPr lang="en-US" smtClean="0"/>
              <a:t>9/15/2011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E027E5-147A-455E-802D-8D132144DCA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BDCEF8-9372-4632-977B-B6BF1D946B11}" type="datetimeFigureOut">
              <a:rPr lang="en-US" smtClean="0"/>
              <a:t>9/15/2011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E027E5-147A-455E-802D-8D132144DCA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BDCEF8-9372-4632-977B-B6BF1D946B11}" type="datetimeFigureOut">
              <a:rPr lang="en-US" smtClean="0"/>
              <a:t>9/15/2011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E027E5-147A-455E-802D-8D132144DCA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BDCEF8-9372-4632-977B-B6BF1D946B11}" type="datetimeFigureOut">
              <a:rPr lang="en-US" smtClean="0"/>
              <a:t>9/15/2011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E027E5-147A-455E-802D-8D132144DCA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BDCEF8-9372-4632-977B-B6BF1D946B11}" type="datetimeFigureOut">
              <a:rPr lang="en-US" smtClean="0"/>
              <a:t>9/15/2011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E027E5-147A-455E-802D-8D132144DCA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marL="0" algn="ctr">
              <a:buNone/>
            </a:pPr>
            <a:r>
              <a:rPr lang="en-US" sz="4800" dirty="0" smtClean="0">
                <a:ea typeface="Calibri"/>
                <a:cs typeface="Times New Roman"/>
              </a:rPr>
              <a:t>Under </a:t>
            </a:r>
            <a:r>
              <a:rPr lang="en-US" sz="4800" dirty="0">
                <a:ea typeface="Calibri"/>
                <a:cs typeface="Times New Roman"/>
              </a:rPr>
              <a:t>current law, do Americans have the legal right to burn the American flag as a means of political protest?</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059363"/>
          </a:xfrm>
        </p:spPr>
        <p:txBody>
          <a:bodyPr>
            <a:normAutofit/>
          </a:bodyPr>
          <a:lstStyle/>
          <a:p>
            <a:pPr marL="0" lvl="0" algn="ctr">
              <a:buNone/>
            </a:pPr>
            <a:r>
              <a:rPr lang="en-US" sz="4800" dirty="0">
                <a:ea typeface="Calibri"/>
                <a:cs typeface="Times New Roman"/>
              </a:rPr>
              <a:t>Can the government legally restrict indecent material on the Internet</a:t>
            </a:r>
            <a:r>
              <a:rPr lang="en-US" sz="4800" dirty="0" smtClean="0">
                <a:ea typeface="Calibri"/>
                <a:cs typeface="Times New Roman"/>
              </a:rPr>
              <a:t>?</a:t>
            </a:r>
          </a:p>
          <a:p>
            <a:pPr marL="0" lvl="0">
              <a:buNone/>
            </a:pPr>
            <a:endParaRPr lang="en-US" sz="4800" dirty="0" smtClean="0">
              <a:ea typeface="Calibri"/>
              <a:cs typeface="Times New Roman"/>
            </a:endParaRPr>
          </a:p>
          <a:p>
            <a:pPr marL="0" lvl="0" algn="ctr">
              <a:buNone/>
            </a:pPr>
            <a:r>
              <a:rPr lang="en-US" sz="4800" dirty="0" smtClean="0">
                <a:solidFill>
                  <a:srgbClr val="0070C0"/>
                </a:solidFill>
                <a:ea typeface="Calibri"/>
                <a:cs typeface="Times New Roman"/>
              </a:rPr>
              <a:t>49</a:t>
            </a:r>
            <a:r>
              <a:rPr lang="en-US" sz="4800" dirty="0">
                <a:solidFill>
                  <a:srgbClr val="0070C0"/>
                </a:solidFill>
                <a:ea typeface="Calibri"/>
                <a:cs typeface="Times New Roman"/>
              </a:rPr>
              <a:t>% of students said YES </a:t>
            </a:r>
            <a:endParaRPr lang="en-US" sz="4800" dirty="0" smtClean="0">
              <a:solidFill>
                <a:srgbClr val="0070C0"/>
              </a:solidFill>
              <a:ea typeface="Calibri"/>
              <a:cs typeface="Times New Roman"/>
            </a:endParaRPr>
          </a:p>
          <a:p>
            <a:pPr marL="0" lvl="0" algn="ctr">
              <a:buNone/>
            </a:pPr>
            <a:r>
              <a:rPr lang="en-US" sz="4800" dirty="0" smtClean="0">
                <a:solidFill>
                  <a:srgbClr val="0070C0"/>
                </a:solidFill>
                <a:ea typeface="Calibri"/>
                <a:cs typeface="Times New Roman"/>
              </a:rPr>
              <a:t>(</a:t>
            </a:r>
            <a:r>
              <a:rPr lang="en-US" sz="4800" dirty="0">
                <a:solidFill>
                  <a:srgbClr val="0070C0"/>
                </a:solidFill>
                <a:ea typeface="Calibri"/>
                <a:cs typeface="Times New Roman"/>
              </a:rPr>
              <a:t>The correct answer is "no.")</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211763"/>
          </a:xfrm>
        </p:spPr>
        <p:txBody>
          <a:bodyPr>
            <a:normAutofit lnSpcReduction="10000"/>
          </a:bodyPr>
          <a:lstStyle/>
          <a:p>
            <a:pPr marL="0" lvl="0">
              <a:buNone/>
            </a:pPr>
            <a:r>
              <a:rPr lang="en-US" sz="4800" dirty="0">
                <a:ea typeface="Calibri"/>
                <a:cs typeface="Times New Roman"/>
              </a:rPr>
              <a:t>The rights guaranteed by the 1st Amendment:</a:t>
            </a:r>
            <a:br>
              <a:rPr lang="en-US" sz="4800" dirty="0">
                <a:ea typeface="Calibri"/>
                <a:cs typeface="Times New Roman"/>
              </a:rPr>
            </a:br>
            <a:r>
              <a:rPr lang="en-US" sz="3900" dirty="0">
                <a:ea typeface="Calibri"/>
                <a:cs typeface="Times New Roman"/>
              </a:rPr>
              <a:t> </a:t>
            </a:r>
            <a:r>
              <a:rPr lang="en-US" sz="3900" dirty="0" smtClean="0">
                <a:ea typeface="Calibri"/>
                <a:cs typeface="Times New Roman"/>
              </a:rPr>
              <a:t>-Do you `personally think about them'?</a:t>
            </a:r>
            <a:br>
              <a:rPr lang="en-US" sz="3900" dirty="0" smtClean="0">
                <a:ea typeface="Calibri"/>
                <a:cs typeface="Times New Roman"/>
              </a:rPr>
            </a:br>
            <a:r>
              <a:rPr lang="en-US" sz="3900" dirty="0" smtClean="0">
                <a:ea typeface="Calibri"/>
                <a:cs typeface="Times New Roman"/>
              </a:rPr>
              <a:t> -Do you `take them for granted'?</a:t>
            </a:r>
            <a:endParaRPr lang="en-US" sz="3900" dirty="0" smtClean="0">
              <a:ea typeface="Calibri"/>
              <a:cs typeface="Times New Roman"/>
            </a:endParaRPr>
          </a:p>
          <a:p>
            <a:pPr marL="0" lvl="0">
              <a:buNone/>
            </a:pPr>
            <a:endParaRPr lang="en-US" sz="4800" dirty="0">
              <a:ea typeface="Calibri"/>
              <a:cs typeface="Times New Roman"/>
            </a:endParaRPr>
          </a:p>
          <a:p>
            <a:pPr marL="0" lvl="0" algn="ctr">
              <a:buNone/>
            </a:pPr>
            <a:r>
              <a:rPr lang="en-US" sz="4800" dirty="0" smtClean="0">
                <a:solidFill>
                  <a:srgbClr val="0070C0"/>
                </a:solidFill>
                <a:ea typeface="Calibri"/>
                <a:cs typeface="Times New Roman"/>
              </a:rPr>
              <a:t>73</a:t>
            </a:r>
            <a:r>
              <a:rPr lang="en-US" sz="4800" dirty="0">
                <a:solidFill>
                  <a:srgbClr val="0070C0"/>
                </a:solidFill>
                <a:ea typeface="Calibri"/>
                <a:cs typeface="Times New Roman"/>
              </a:rPr>
              <a:t>% of students take for granted or don't know</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ea typeface="Calibri"/>
                <a:cs typeface="Times New Roman"/>
              </a:rPr>
              <a:t>DO YOU AGREE OR DISAGREE THAT ...</a:t>
            </a:r>
            <a:endParaRPr lang="en-US" dirty="0"/>
          </a:p>
        </p:txBody>
      </p:sp>
      <p:sp>
        <p:nvSpPr>
          <p:cNvPr id="3" name="Content Placeholder 2"/>
          <p:cNvSpPr>
            <a:spLocks noGrp="1"/>
          </p:cNvSpPr>
          <p:nvPr>
            <p:ph idx="1"/>
          </p:nvPr>
        </p:nvSpPr>
        <p:spPr/>
        <p:txBody>
          <a:bodyPr/>
          <a:lstStyle/>
          <a:p>
            <a:pPr marL="0" lvl="0" algn="ctr">
              <a:spcBef>
                <a:spcPts val="0"/>
              </a:spcBef>
              <a:buNone/>
            </a:pPr>
            <a:r>
              <a:rPr lang="en-US" sz="4800" dirty="0" smtClean="0">
                <a:ea typeface="Calibri"/>
                <a:cs typeface="Times New Roman"/>
              </a:rPr>
              <a:t>People </a:t>
            </a:r>
            <a:r>
              <a:rPr lang="en-US" sz="4800" dirty="0">
                <a:ea typeface="Calibri"/>
                <a:cs typeface="Times New Roman"/>
              </a:rPr>
              <a:t>should be allowed to express unpopular </a:t>
            </a:r>
            <a:r>
              <a:rPr lang="en-US" sz="4800" dirty="0" smtClean="0">
                <a:ea typeface="Calibri"/>
                <a:cs typeface="Times New Roman"/>
              </a:rPr>
              <a:t>opinions</a:t>
            </a:r>
          </a:p>
          <a:p>
            <a:pPr lvl="0">
              <a:spcBef>
                <a:spcPts val="0"/>
              </a:spcBef>
              <a:buNone/>
            </a:pPr>
            <a:endParaRPr lang="en-US" sz="4800" dirty="0">
              <a:ea typeface="Calibri"/>
              <a:cs typeface="Times New Roman"/>
            </a:endParaRPr>
          </a:p>
          <a:p>
            <a:pPr lvl="0" algn="ctr">
              <a:spcBef>
                <a:spcPts val="0"/>
              </a:spcBef>
              <a:buNone/>
            </a:pPr>
            <a:r>
              <a:rPr lang="en-US" sz="4800" dirty="0" smtClean="0">
                <a:solidFill>
                  <a:srgbClr val="0070C0"/>
                </a:solidFill>
                <a:ea typeface="Calibri"/>
                <a:cs typeface="Times New Roman"/>
              </a:rPr>
              <a:t>83</a:t>
            </a:r>
            <a:r>
              <a:rPr lang="en-US" sz="4800" dirty="0">
                <a:solidFill>
                  <a:srgbClr val="0070C0"/>
                </a:solidFill>
                <a:ea typeface="Calibri"/>
                <a:cs typeface="Times New Roman"/>
              </a:rPr>
              <a:t>% agree</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a typeface="Calibri"/>
                <a:cs typeface="Times New Roman"/>
              </a:rPr>
              <a:t>DO YOU AGREE OR DISAGREE THAT ...</a:t>
            </a:r>
            <a:endParaRPr lang="en-US" dirty="0"/>
          </a:p>
        </p:txBody>
      </p:sp>
      <p:sp>
        <p:nvSpPr>
          <p:cNvPr id="3" name="Content Placeholder 2"/>
          <p:cNvSpPr>
            <a:spLocks noGrp="1"/>
          </p:cNvSpPr>
          <p:nvPr>
            <p:ph idx="1"/>
          </p:nvPr>
        </p:nvSpPr>
        <p:spPr/>
        <p:txBody>
          <a:bodyPr/>
          <a:lstStyle/>
          <a:p>
            <a:pPr marL="0" lvl="0" algn="ctr">
              <a:buNone/>
            </a:pPr>
            <a:r>
              <a:rPr lang="en-US" sz="4800" dirty="0">
                <a:ea typeface="Calibri"/>
                <a:cs typeface="Times New Roman"/>
              </a:rPr>
              <a:t>Musicians should be allowed to sing lyrics others may find </a:t>
            </a:r>
            <a:r>
              <a:rPr lang="en-US" sz="4800" dirty="0" smtClean="0">
                <a:ea typeface="Calibri"/>
                <a:cs typeface="Times New Roman"/>
              </a:rPr>
              <a:t>offensive</a:t>
            </a:r>
          </a:p>
          <a:p>
            <a:pPr lvl="0">
              <a:buNone/>
            </a:pPr>
            <a:endParaRPr lang="en-US" sz="4800" dirty="0">
              <a:ea typeface="Calibri"/>
              <a:cs typeface="Times New Roman"/>
            </a:endParaRPr>
          </a:p>
          <a:p>
            <a:pPr lvl="0" algn="ctr">
              <a:buNone/>
            </a:pPr>
            <a:r>
              <a:rPr lang="en-US" sz="4800" dirty="0" smtClean="0">
                <a:solidFill>
                  <a:srgbClr val="0070C0"/>
                </a:solidFill>
                <a:ea typeface="Calibri"/>
                <a:cs typeface="Times New Roman"/>
              </a:rPr>
              <a:t>70</a:t>
            </a:r>
            <a:r>
              <a:rPr lang="en-US" sz="4800" dirty="0">
                <a:solidFill>
                  <a:srgbClr val="0070C0"/>
                </a:solidFill>
                <a:ea typeface="Calibri"/>
                <a:cs typeface="Times New Roman"/>
              </a:rPr>
              <a:t>% agree</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a typeface="Calibri"/>
                <a:cs typeface="Times New Roman"/>
              </a:rPr>
              <a:t>DO YOU AGREE OR DISAGREE THAT ...</a:t>
            </a:r>
            <a:endParaRPr lang="en-US" dirty="0"/>
          </a:p>
        </p:txBody>
      </p:sp>
      <p:sp>
        <p:nvSpPr>
          <p:cNvPr id="3" name="Content Placeholder 2"/>
          <p:cNvSpPr>
            <a:spLocks noGrp="1"/>
          </p:cNvSpPr>
          <p:nvPr>
            <p:ph idx="1"/>
          </p:nvPr>
        </p:nvSpPr>
        <p:spPr/>
        <p:txBody>
          <a:bodyPr/>
          <a:lstStyle/>
          <a:p>
            <a:pPr marL="0" lvl="0" algn="ctr">
              <a:buNone/>
            </a:pPr>
            <a:r>
              <a:rPr lang="en-US" sz="4800" dirty="0">
                <a:ea typeface="Calibri"/>
                <a:cs typeface="Times New Roman"/>
              </a:rPr>
              <a:t>Newspapers should be allowed to publish freely without government approval of </a:t>
            </a:r>
            <a:r>
              <a:rPr lang="en-US" sz="4800" dirty="0" smtClean="0">
                <a:ea typeface="Calibri"/>
                <a:cs typeface="Times New Roman"/>
              </a:rPr>
              <a:t>stories</a:t>
            </a:r>
          </a:p>
          <a:p>
            <a:pPr marL="0" lvl="0">
              <a:buNone/>
            </a:pPr>
            <a:endParaRPr lang="en-US" sz="4800" dirty="0">
              <a:ea typeface="Calibri"/>
              <a:cs typeface="Times New Roman"/>
            </a:endParaRPr>
          </a:p>
          <a:p>
            <a:pPr marL="0" lvl="0" algn="ctr">
              <a:buNone/>
            </a:pPr>
            <a:r>
              <a:rPr lang="en-US" sz="4800" dirty="0" smtClean="0">
                <a:solidFill>
                  <a:srgbClr val="0070C0"/>
                </a:solidFill>
                <a:ea typeface="Calibri"/>
                <a:cs typeface="Times New Roman"/>
              </a:rPr>
              <a:t>51% agree</a:t>
            </a:r>
            <a:endParaRPr lang="en-US" sz="4800" dirty="0">
              <a:solidFill>
                <a:srgbClr val="0070C0"/>
              </a:solidFill>
              <a:ea typeface="Calibri"/>
              <a:cs typeface="Times New Roman"/>
            </a:endParaRP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a typeface="Calibri"/>
                <a:cs typeface="Times New Roman"/>
              </a:rPr>
              <a:t>DO YOU AGREE OR DISAGREE THAT ...</a:t>
            </a:r>
            <a:endParaRPr lang="en-US" dirty="0"/>
          </a:p>
        </p:txBody>
      </p:sp>
      <p:sp>
        <p:nvSpPr>
          <p:cNvPr id="3" name="Content Placeholder 2"/>
          <p:cNvSpPr>
            <a:spLocks noGrp="1"/>
          </p:cNvSpPr>
          <p:nvPr>
            <p:ph idx="1"/>
          </p:nvPr>
        </p:nvSpPr>
        <p:spPr>
          <a:xfrm>
            <a:off x="457200" y="1219200"/>
            <a:ext cx="8229600" cy="4906963"/>
          </a:xfrm>
        </p:spPr>
        <p:txBody>
          <a:bodyPr>
            <a:noAutofit/>
          </a:bodyPr>
          <a:lstStyle/>
          <a:p>
            <a:pPr marL="0" algn="ctr">
              <a:buNone/>
            </a:pPr>
            <a:r>
              <a:rPr lang="en-US" sz="4400" dirty="0">
                <a:ea typeface="Calibri"/>
                <a:cs typeface="Times New Roman"/>
              </a:rPr>
              <a:t>High school students should be allowed to report controversial issues in their student newspapers without approval of school </a:t>
            </a:r>
            <a:endParaRPr lang="en-US" sz="4400" dirty="0" smtClean="0">
              <a:ea typeface="Calibri"/>
              <a:cs typeface="Times New Roman"/>
            </a:endParaRPr>
          </a:p>
          <a:p>
            <a:pPr marL="0">
              <a:buNone/>
            </a:pPr>
            <a:endParaRPr lang="en-US" sz="4800" dirty="0" smtClean="0">
              <a:ea typeface="Calibri"/>
              <a:cs typeface="Times New Roman"/>
            </a:endParaRPr>
          </a:p>
          <a:p>
            <a:pPr marL="0" algn="ctr">
              <a:buNone/>
            </a:pPr>
            <a:r>
              <a:rPr lang="en-US" sz="4800" dirty="0" smtClean="0">
                <a:solidFill>
                  <a:srgbClr val="0070C0"/>
                </a:solidFill>
                <a:ea typeface="Calibri"/>
                <a:cs typeface="Times New Roman"/>
              </a:rPr>
              <a:t>Students</a:t>
            </a:r>
            <a:r>
              <a:rPr lang="en-US" sz="4800" dirty="0">
                <a:solidFill>
                  <a:srgbClr val="0070C0"/>
                </a:solidFill>
                <a:ea typeface="Calibri"/>
                <a:cs typeface="Times New Roman"/>
              </a:rPr>
              <a:t>: 70%   Principals: 43</a:t>
            </a:r>
            <a:r>
              <a:rPr lang="en-US" sz="4800" dirty="0" smtClean="0">
                <a:solidFill>
                  <a:srgbClr val="0070C0"/>
                </a:solidFill>
                <a:ea typeface="Calibri"/>
                <a:cs typeface="Times New Roman"/>
              </a:rPr>
              <a:t>%</a:t>
            </a:r>
            <a:endParaRPr lang="en-US" sz="4800" dirty="0">
              <a:solidFill>
                <a:srgbClr val="0070C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610600" cy="6172200"/>
          </a:xfrm>
        </p:spPr>
        <p:txBody>
          <a:bodyPr>
            <a:normAutofit/>
          </a:bodyPr>
          <a:lstStyle/>
          <a:p>
            <a:pPr marL="0">
              <a:buNone/>
            </a:pPr>
            <a:r>
              <a:rPr lang="en-US" dirty="0"/>
              <a:t>American law is, on the whole, the most speech-protective in the world -- but sexual expression is treated as a second-class citizen. No causal link between exposure to sexually explicit material and anti-social or violent behavior has ever been scientifically established, in spite of many efforts to do so. Rather, the Supreme Court has allowed censorship of sexual speech on moral grounds -- a remnant of our nation's Puritan heritage</a:t>
            </a:r>
            <a:r>
              <a:rPr lang="en-US" dirty="0" smtClean="0"/>
              <a:t>.</a:t>
            </a:r>
          </a:p>
          <a:p>
            <a:pPr marL="0">
              <a:buNone/>
            </a:pPr>
            <a:endParaRPr lang="en-US" dirty="0" smtClean="0"/>
          </a:p>
          <a:p>
            <a:pPr marL="0">
              <a:buNone/>
            </a:pPr>
            <a:r>
              <a:rPr lang="en-US" sz="2200" dirty="0" smtClean="0"/>
              <a:t>"What Is Censorship?" </a:t>
            </a:r>
            <a:r>
              <a:rPr lang="en-US" sz="2200" i="1" dirty="0" smtClean="0"/>
              <a:t>American Civil Liberties Union</a:t>
            </a:r>
            <a:r>
              <a:rPr lang="en-US" sz="2200" dirty="0" smtClean="0"/>
              <a:t>. Web. 15 Sept. 2011.</a:t>
            </a:r>
          </a:p>
          <a:p>
            <a:pPr marL="0">
              <a:buNone/>
            </a:pPr>
            <a:r>
              <a:rPr lang="en-US" sz="2200" dirty="0" smtClean="0"/>
              <a:t>     &lt;http://www.aclu.org/free-speech/what-censorship&gt;.</a:t>
            </a:r>
          </a:p>
          <a:p>
            <a:pPr marL="0">
              <a:buNone/>
            </a:pPr>
            <a:endParaRPr lang="en-US" dirty="0"/>
          </a:p>
          <a:p>
            <a:pPr marL="0">
              <a:buNone/>
            </a:pP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47500" lnSpcReduction="20000"/>
          </a:bodyPr>
          <a:lstStyle/>
          <a:p>
            <a:pPr marL="0">
              <a:buNone/>
            </a:pPr>
            <a:r>
              <a:rPr lang="en-US" sz="4400" dirty="0" smtClean="0"/>
              <a:t>	</a:t>
            </a:r>
            <a:r>
              <a:rPr lang="en-US" sz="5300" dirty="0" smtClean="0"/>
              <a:t>According </a:t>
            </a:r>
            <a:r>
              <a:rPr lang="en-US" sz="5300" dirty="0"/>
              <a:t>to the American Library Association, which tracks such things, the amazing Harry Potter books have achieved yet another first: more people demanded their removal from classrooms, school libraries, and reading lists than any other books in 1999. That fact alone will probably prompt the few kids left who haven't read them to start now. </a:t>
            </a:r>
          </a:p>
          <a:p>
            <a:pPr marL="0">
              <a:buNone/>
            </a:pPr>
            <a:r>
              <a:rPr lang="en-US" sz="5300" dirty="0" smtClean="0"/>
              <a:t>	Adults </a:t>
            </a:r>
            <a:r>
              <a:rPr lang="en-US" sz="5300" dirty="0"/>
              <a:t>who object to Harry Potter's wizardry are right to feel threatened. Harry Potter is a magician of incredible power! He turns TV-watchers and video-game players into readers right under their parents noses. Any small boy who can accomplish in one stroke what legions of well-meaning adults haven't been able to do is a small boy to be reckoned with. Maybe he SHOULD be banished! </a:t>
            </a:r>
          </a:p>
          <a:p>
            <a:pPr marL="0">
              <a:buNone/>
            </a:pPr>
            <a:r>
              <a:rPr lang="en-US" sz="5300" dirty="0"/>
              <a:t>	After all, do we want a country full of little bookworms smuggling flashlights under bedcovers? And after Harry Potter, what then? The doings at the Hogwarts School of Witchcraft and Wizardry can't continue forever and we all know where this kind of thing can lead. Just imagine hordes of small book-readers sneaking off to places like Oz, or Camelot, or Lilliput, or Narnia. It bears some thinking about</a:t>
            </a:r>
            <a:r>
              <a:rPr lang="en-US" sz="5300" dirty="0" smtClean="0"/>
              <a:t>.</a:t>
            </a:r>
          </a:p>
          <a:p>
            <a:pPr marL="0">
              <a:buNone/>
            </a:pPr>
            <a:endParaRPr lang="en-US" sz="1600" dirty="0" smtClean="0"/>
          </a:p>
          <a:p>
            <a:pPr algn="r">
              <a:buNone/>
            </a:pPr>
            <a:r>
              <a:rPr lang="en-US" sz="2600" dirty="0"/>
              <a:t>Pat </a:t>
            </a:r>
            <a:r>
              <a:rPr lang="en-US" sz="2600" dirty="0" smtClean="0"/>
              <a:t>Schroeder</a:t>
            </a:r>
          </a:p>
          <a:p>
            <a:pPr algn="r">
              <a:buNone/>
            </a:pPr>
            <a:r>
              <a:rPr lang="en-US" sz="2800" dirty="0" smtClean="0"/>
              <a:t>Schroeder, Pat. </a:t>
            </a:r>
            <a:r>
              <a:rPr lang="en-US" sz="2800" i="1" dirty="0" err="1" smtClean="0"/>
              <a:t>KidSPEAK</a:t>
            </a:r>
            <a:r>
              <a:rPr lang="en-US" sz="2800" i="1" dirty="0" smtClean="0"/>
              <a:t>!</a:t>
            </a:r>
            <a:r>
              <a:rPr lang="en-US" sz="2800" dirty="0" smtClean="0"/>
              <a:t> Web. 15 Sept. 2011.                                                                                                                           </a:t>
            </a:r>
            <a:r>
              <a:rPr lang="en-US" sz="2600" dirty="0" smtClean="0"/>
              <a:t>President </a:t>
            </a:r>
            <a:r>
              <a:rPr lang="en-US" sz="2600" dirty="0"/>
              <a:t>and </a:t>
            </a:r>
            <a:r>
              <a:rPr lang="en-US" sz="2600" dirty="0" smtClean="0"/>
              <a:t>CEO</a:t>
            </a:r>
          </a:p>
          <a:p>
            <a:pPr algn="r">
              <a:buNone/>
            </a:pPr>
            <a:r>
              <a:rPr lang="en-US" sz="2800" dirty="0" smtClean="0"/>
              <a:t>&lt;http://www.kidspeakonline.org/fighthp_defense_A002.html&gt;.                                                         </a:t>
            </a:r>
            <a:r>
              <a:rPr lang="en-US" sz="2600" dirty="0" smtClean="0"/>
              <a:t>Association </a:t>
            </a:r>
            <a:r>
              <a:rPr lang="en-US" sz="2600" dirty="0"/>
              <a:t>of American </a:t>
            </a:r>
            <a:r>
              <a:rPr lang="en-US" sz="2600" dirty="0" smtClean="0"/>
              <a:t>Publishers</a:t>
            </a:r>
            <a:endParaRPr lang="en-US" sz="1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lvl="0" algn="ctr">
              <a:buNone/>
            </a:pPr>
            <a:r>
              <a:rPr lang="en-US" sz="4800" dirty="0" smtClean="0">
                <a:ea typeface="Calibri"/>
                <a:cs typeface="Times New Roman"/>
              </a:rPr>
              <a:t>Should </a:t>
            </a:r>
            <a:r>
              <a:rPr lang="en-US" sz="4800" dirty="0" smtClean="0">
                <a:ea typeface="Calibri"/>
                <a:cs typeface="Times New Roman"/>
              </a:rPr>
              <a:t>newspapers be </a:t>
            </a:r>
            <a:r>
              <a:rPr lang="en-US" sz="4800" dirty="0">
                <a:ea typeface="Calibri"/>
                <a:cs typeface="Times New Roman"/>
              </a:rPr>
              <a:t>allowed to publish freely without government approval of </a:t>
            </a:r>
            <a:r>
              <a:rPr lang="en-US" sz="4800" dirty="0" smtClean="0">
                <a:ea typeface="Calibri"/>
                <a:cs typeface="Times New Roman"/>
              </a:rPr>
              <a:t>stories?</a:t>
            </a:r>
            <a:endParaRPr lang="en-US" sz="4800" dirty="0">
              <a:ea typeface="Calibri"/>
              <a:cs typeface="Times New Roman"/>
            </a:endParaRP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lvl="0" algn="ctr">
              <a:buNone/>
            </a:pPr>
            <a:r>
              <a:rPr lang="en-US" sz="4800" dirty="0">
                <a:ea typeface="Calibri"/>
                <a:cs typeface="Times New Roman"/>
              </a:rPr>
              <a:t>Can the government legally restrict indecent material on the Internet?</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lvl="0">
              <a:buNone/>
            </a:pPr>
            <a:r>
              <a:rPr lang="en-US" sz="4800" dirty="0">
                <a:ea typeface="Calibri"/>
                <a:cs typeface="Times New Roman"/>
              </a:rPr>
              <a:t>The rights guaranteed by the 1st Amendment:</a:t>
            </a:r>
            <a:br>
              <a:rPr lang="en-US" sz="4800" dirty="0">
                <a:ea typeface="Calibri"/>
                <a:cs typeface="Times New Roman"/>
              </a:rPr>
            </a:br>
            <a:r>
              <a:rPr lang="en-US" sz="3600" dirty="0">
                <a:ea typeface="Calibri"/>
                <a:cs typeface="Times New Roman"/>
              </a:rPr>
              <a:t> </a:t>
            </a:r>
            <a:r>
              <a:rPr lang="en-US" sz="3600" dirty="0" smtClean="0">
                <a:ea typeface="Calibri"/>
                <a:cs typeface="Times New Roman"/>
              </a:rPr>
              <a:t>-Do </a:t>
            </a:r>
            <a:r>
              <a:rPr lang="en-US" sz="3600" dirty="0">
                <a:ea typeface="Calibri"/>
                <a:cs typeface="Times New Roman"/>
              </a:rPr>
              <a:t>you `personally think about them'?</a:t>
            </a:r>
            <a:br>
              <a:rPr lang="en-US" sz="3600" dirty="0">
                <a:ea typeface="Calibri"/>
                <a:cs typeface="Times New Roman"/>
              </a:rPr>
            </a:br>
            <a:r>
              <a:rPr lang="en-US" sz="3600" dirty="0">
                <a:ea typeface="Calibri"/>
                <a:cs typeface="Times New Roman"/>
              </a:rPr>
              <a:t> </a:t>
            </a:r>
            <a:r>
              <a:rPr lang="en-US" sz="3600" dirty="0" smtClean="0">
                <a:ea typeface="Calibri"/>
                <a:cs typeface="Times New Roman"/>
              </a:rPr>
              <a:t>-Do </a:t>
            </a:r>
            <a:r>
              <a:rPr lang="en-US" sz="3600" dirty="0">
                <a:ea typeface="Calibri"/>
                <a:cs typeface="Times New Roman"/>
              </a:rPr>
              <a:t>you `take them for granted'?</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rmAutofit fontScale="90000"/>
          </a:bodyPr>
          <a:lstStyle/>
          <a:p>
            <a:pPr lvl="0"/>
            <a:r>
              <a:rPr lang="en-US" dirty="0" smtClean="0">
                <a:ea typeface="Calibri"/>
                <a:cs typeface="Times New Roman"/>
              </a:rPr>
              <a:t>DO YOU AGREE OR DISAGREE THAT ...</a:t>
            </a:r>
            <a:endParaRPr lang="en-US" dirty="0"/>
          </a:p>
        </p:txBody>
      </p:sp>
      <p:sp>
        <p:nvSpPr>
          <p:cNvPr id="3" name="Content Placeholder 2"/>
          <p:cNvSpPr>
            <a:spLocks noGrp="1"/>
          </p:cNvSpPr>
          <p:nvPr>
            <p:ph idx="1"/>
          </p:nvPr>
        </p:nvSpPr>
        <p:spPr>
          <a:xfrm>
            <a:off x="457200" y="2057400"/>
            <a:ext cx="8229600" cy="4068763"/>
          </a:xfrm>
        </p:spPr>
        <p:txBody>
          <a:bodyPr/>
          <a:lstStyle/>
          <a:p>
            <a:pPr marL="0" lvl="0" algn="ctr">
              <a:spcBef>
                <a:spcPts val="0"/>
              </a:spcBef>
              <a:buNone/>
            </a:pPr>
            <a:r>
              <a:rPr lang="en-US" sz="4800" dirty="0" smtClean="0">
                <a:ea typeface="Calibri"/>
                <a:cs typeface="Times New Roman"/>
              </a:rPr>
              <a:t>People </a:t>
            </a:r>
            <a:r>
              <a:rPr lang="en-US" sz="4800" dirty="0">
                <a:ea typeface="Calibri"/>
                <a:cs typeface="Times New Roman"/>
              </a:rPr>
              <a:t>should be allowed to express unpopular opinions</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a typeface="Calibri"/>
                <a:cs typeface="Times New Roman"/>
              </a:rPr>
              <a:t>DO YOU AGREE OR DISAGREE THAT …</a:t>
            </a:r>
            <a:endParaRPr lang="en-US" dirty="0"/>
          </a:p>
        </p:txBody>
      </p:sp>
      <p:sp>
        <p:nvSpPr>
          <p:cNvPr id="3" name="Content Placeholder 2"/>
          <p:cNvSpPr>
            <a:spLocks noGrp="1"/>
          </p:cNvSpPr>
          <p:nvPr>
            <p:ph idx="1"/>
          </p:nvPr>
        </p:nvSpPr>
        <p:spPr/>
        <p:txBody>
          <a:bodyPr/>
          <a:lstStyle/>
          <a:p>
            <a:pPr marL="0" lvl="0" algn="ctr">
              <a:buNone/>
            </a:pPr>
            <a:r>
              <a:rPr lang="en-US" sz="4800" dirty="0">
                <a:ea typeface="Calibri"/>
                <a:cs typeface="Times New Roman"/>
              </a:rPr>
              <a:t>Musicians should be allowed to sing lyrics others may find offensive</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a typeface="Calibri"/>
                <a:cs typeface="Times New Roman"/>
              </a:rPr>
              <a:t>DO YOU AGREE OR DISAGREE THAT ...</a:t>
            </a:r>
            <a:endParaRPr lang="en-US" dirty="0"/>
          </a:p>
        </p:txBody>
      </p:sp>
      <p:sp>
        <p:nvSpPr>
          <p:cNvPr id="3" name="Content Placeholder 2"/>
          <p:cNvSpPr>
            <a:spLocks noGrp="1"/>
          </p:cNvSpPr>
          <p:nvPr>
            <p:ph idx="1"/>
          </p:nvPr>
        </p:nvSpPr>
        <p:spPr/>
        <p:txBody>
          <a:bodyPr>
            <a:normAutofit/>
          </a:bodyPr>
          <a:lstStyle/>
          <a:p>
            <a:pPr marL="0" algn="ctr">
              <a:buNone/>
            </a:pPr>
            <a:r>
              <a:rPr lang="en-US" sz="4800" dirty="0">
                <a:ea typeface="Calibri"/>
                <a:cs typeface="Times New Roman"/>
              </a:rPr>
              <a:t>High school students should be allowed to report controversial issues in their student newspapers without approval of school authorities</a:t>
            </a:r>
            <a:endParaRPr lang="en-US" sz="4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838200"/>
            <a:ext cx="8229600" cy="5287963"/>
          </a:xfrm>
        </p:spPr>
        <p:txBody>
          <a:bodyPr>
            <a:normAutofit lnSpcReduction="10000"/>
          </a:bodyPr>
          <a:lstStyle/>
          <a:p>
            <a:pPr marL="0" lvl="0" algn="ctr">
              <a:buNone/>
            </a:pPr>
            <a:r>
              <a:rPr lang="en-US" sz="4800" dirty="0">
                <a:ea typeface="Calibri"/>
                <a:cs typeface="Times New Roman"/>
              </a:rPr>
              <a:t>Under current law, do Americans have the legal right to burn the American flag as a means of political protest</a:t>
            </a:r>
            <a:r>
              <a:rPr lang="en-US" sz="4800" dirty="0" smtClean="0">
                <a:ea typeface="Calibri"/>
                <a:cs typeface="Times New Roman"/>
              </a:rPr>
              <a:t>?</a:t>
            </a:r>
            <a:r>
              <a:rPr lang="en-US" sz="4800" dirty="0">
                <a:ea typeface="Calibri"/>
                <a:cs typeface="Times New Roman"/>
              </a:rPr>
              <a:t> </a:t>
            </a:r>
            <a:endParaRPr lang="en-US" sz="4800" dirty="0" smtClean="0">
              <a:ea typeface="Calibri"/>
              <a:cs typeface="Times New Roman"/>
            </a:endParaRPr>
          </a:p>
          <a:p>
            <a:pPr marL="0" lvl="0">
              <a:buNone/>
            </a:pPr>
            <a:endParaRPr lang="en-US" sz="4800" dirty="0">
              <a:ea typeface="Calibri"/>
              <a:cs typeface="Times New Roman"/>
            </a:endParaRPr>
          </a:p>
          <a:p>
            <a:pPr marL="0" lvl="0" algn="ctr">
              <a:buNone/>
            </a:pPr>
            <a:r>
              <a:rPr lang="en-US" sz="4800" dirty="0" smtClean="0">
                <a:solidFill>
                  <a:srgbClr val="0070C0"/>
                </a:solidFill>
                <a:ea typeface="Calibri"/>
                <a:cs typeface="Times New Roman"/>
              </a:rPr>
              <a:t>75 </a:t>
            </a:r>
            <a:r>
              <a:rPr lang="en-US" sz="4800" dirty="0">
                <a:solidFill>
                  <a:srgbClr val="0070C0"/>
                </a:solidFill>
                <a:ea typeface="Calibri"/>
                <a:cs typeface="Times New Roman"/>
              </a:rPr>
              <a:t>of students said NO </a:t>
            </a:r>
            <a:endParaRPr lang="en-US" sz="4800" dirty="0" smtClean="0">
              <a:solidFill>
                <a:srgbClr val="0070C0"/>
              </a:solidFill>
              <a:ea typeface="Calibri"/>
              <a:cs typeface="Times New Roman"/>
            </a:endParaRPr>
          </a:p>
          <a:p>
            <a:pPr marL="0" lvl="0" algn="ctr">
              <a:buNone/>
            </a:pPr>
            <a:r>
              <a:rPr lang="en-US" sz="4800" dirty="0" smtClean="0">
                <a:solidFill>
                  <a:srgbClr val="0070C0"/>
                </a:solidFill>
                <a:ea typeface="Calibri"/>
                <a:cs typeface="Times New Roman"/>
              </a:rPr>
              <a:t>(</a:t>
            </a:r>
            <a:r>
              <a:rPr lang="en-US" sz="4800" dirty="0">
                <a:solidFill>
                  <a:srgbClr val="0070C0"/>
                </a:solidFill>
                <a:ea typeface="Calibri"/>
                <a:cs typeface="Times New Roman"/>
              </a:rPr>
              <a:t>The correct answer is "yes.")</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35563"/>
          </a:xfrm>
        </p:spPr>
        <p:txBody>
          <a:bodyPr>
            <a:normAutofit/>
          </a:bodyPr>
          <a:lstStyle/>
          <a:p>
            <a:pPr marL="0" lvl="0" algn="ctr">
              <a:buNone/>
            </a:pPr>
            <a:r>
              <a:rPr lang="en-US" sz="4800" dirty="0">
                <a:ea typeface="Calibri"/>
                <a:cs typeface="Times New Roman"/>
              </a:rPr>
              <a:t>Newspapers should be allowed to publish freely without government approval of stories</a:t>
            </a:r>
          </a:p>
          <a:p>
            <a:pPr marL="0">
              <a:buNone/>
            </a:pPr>
            <a:endParaRPr lang="en-US" sz="4800" dirty="0" smtClean="0">
              <a:ea typeface="Calibri"/>
              <a:cs typeface="Times New Roman"/>
            </a:endParaRPr>
          </a:p>
          <a:p>
            <a:pPr marL="0" algn="ctr">
              <a:buNone/>
            </a:pPr>
            <a:r>
              <a:rPr lang="en-US" sz="4800" dirty="0" smtClean="0">
                <a:solidFill>
                  <a:srgbClr val="0070C0"/>
                </a:solidFill>
                <a:ea typeface="Calibri"/>
                <a:cs typeface="Times New Roman"/>
              </a:rPr>
              <a:t>51</a:t>
            </a:r>
            <a:r>
              <a:rPr lang="en-US" sz="4800" dirty="0">
                <a:solidFill>
                  <a:srgbClr val="0070C0"/>
                </a:solidFill>
                <a:ea typeface="Calibri"/>
                <a:cs typeface="Times New Roman"/>
              </a:rPr>
              <a:t>% of students said YES</a:t>
            </a:r>
            <a:endParaRPr lang="en-US" sz="4800" dirty="0">
              <a:solidFill>
                <a:srgbClr val="0070C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TotalTime>
  <Words>393</Words>
  <Application>Microsoft Office PowerPoint</Application>
  <PresentationFormat>On-screen Show (4:3)</PresentationFormat>
  <Paragraphs>51</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Slide 1</vt:lpstr>
      <vt:lpstr>Slide 2</vt:lpstr>
      <vt:lpstr>Slide 3</vt:lpstr>
      <vt:lpstr>Slide 4</vt:lpstr>
      <vt:lpstr>DO YOU AGREE OR DISAGREE THAT ...</vt:lpstr>
      <vt:lpstr>DO YOU AGREE OR DISAGREE THAT …</vt:lpstr>
      <vt:lpstr>DO YOU AGREE OR DISAGREE THAT ...</vt:lpstr>
      <vt:lpstr>Slide 8</vt:lpstr>
      <vt:lpstr>Slide 9</vt:lpstr>
      <vt:lpstr>Slide 10</vt:lpstr>
      <vt:lpstr>Slide 11</vt:lpstr>
      <vt:lpstr>DO YOU AGREE OR DISAGREE THAT ...</vt:lpstr>
      <vt:lpstr>DO YOU AGREE OR DISAGREE THAT ...</vt:lpstr>
      <vt:lpstr>DO YOU AGREE OR DISAGREE THAT ...</vt:lpstr>
      <vt:lpstr>DO YOU AGREE OR DISAGREE THAT ...</vt:lpstr>
      <vt:lpstr>Slide 16</vt:lpstr>
      <vt:lpstr>Slide 17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IT Clone User</dc:creator>
  <cp:lastModifiedBy>IT Clone User</cp:lastModifiedBy>
  <cp:revision>9</cp:revision>
  <dcterms:created xsi:type="dcterms:W3CDTF">2011-09-15T13:24:23Z</dcterms:created>
  <dcterms:modified xsi:type="dcterms:W3CDTF">2011-09-15T14:45:32Z</dcterms:modified>
</cp:coreProperties>
</file>